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03" r:id="rId59"/>
    <p:sldId id="305" r:id="rId60"/>
    <p:sldId id="304" r:id="rId61"/>
    <p:sldId id="306" r:id="rId62"/>
    <p:sldId id="308" r:id="rId63"/>
    <p:sldId id="307" r:id="rId64"/>
    <p:sldId id="310" r:id="rId65"/>
    <p:sldId id="309" r:id="rId66"/>
    <p:sldId id="311" r:id="rId67"/>
    <p:sldId id="313" r:id="rId68"/>
    <p:sldId id="312" r:id="rId69"/>
    <p:sldId id="315" r:id="rId70"/>
    <p:sldId id="316" r:id="rId71"/>
    <p:sldId id="314" r:id="rId72"/>
    <p:sldId id="317" r:id="rId73"/>
    <p:sldId id="319" r:id="rId74"/>
    <p:sldId id="318" r:id="rId75"/>
    <p:sldId id="320" r:id="rId76"/>
    <p:sldId id="321" r:id="rId77"/>
    <p:sldId id="322" r:id="rId78"/>
    <p:sldId id="324" r:id="rId79"/>
    <p:sldId id="325" r:id="rId80"/>
    <p:sldId id="326" r:id="rId81"/>
    <p:sldId id="390" r:id="rId82"/>
    <p:sldId id="328" r:id="rId83"/>
    <p:sldId id="327" r:id="rId84"/>
    <p:sldId id="329" r:id="rId85"/>
    <p:sldId id="330" r:id="rId86"/>
    <p:sldId id="391" r:id="rId87"/>
    <p:sldId id="331" r:id="rId88"/>
    <p:sldId id="323" r:id="rId89"/>
    <p:sldId id="333" r:id="rId90"/>
    <p:sldId id="334" r:id="rId91"/>
    <p:sldId id="335" r:id="rId92"/>
    <p:sldId id="332" r:id="rId93"/>
    <p:sldId id="337" r:id="rId94"/>
    <p:sldId id="336" r:id="rId95"/>
    <p:sldId id="338" r:id="rId96"/>
    <p:sldId id="340" r:id="rId97"/>
    <p:sldId id="341" r:id="rId98"/>
    <p:sldId id="342" r:id="rId99"/>
    <p:sldId id="343" r:id="rId100"/>
    <p:sldId id="344" r:id="rId101"/>
    <p:sldId id="345" r:id="rId102"/>
    <p:sldId id="339" r:id="rId103"/>
    <p:sldId id="392" r:id="rId104"/>
    <p:sldId id="346" r:id="rId105"/>
    <p:sldId id="348" r:id="rId106"/>
    <p:sldId id="349" r:id="rId107"/>
    <p:sldId id="350" r:id="rId108"/>
    <p:sldId id="393" r:id="rId109"/>
    <p:sldId id="347" r:id="rId110"/>
    <p:sldId id="352" r:id="rId111"/>
    <p:sldId id="353" r:id="rId112"/>
    <p:sldId id="355" r:id="rId113"/>
    <p:sldId id="354" r:id="rId114"/>
    <p:sldId id="356" r:id="rId115"/>
    <p:sldId id="357" r:id="rId116"/>
    <p:sldId id="359" r:id="rId117"/>
    <p:sldId id="360" r:id="rId118"/>
    <p:sldId id="362" r:id="rId119"/>
    <p:sldId id="361" r:id="rId120"/>
    <p:sldId id="364" r:id="rId121"/>
    <p:sldId id="363" r:id="rId122"/>
    <p:sldId id="365" r:id="rId123"/>
    <p:sldId id="367" r:id="rId124"/>
    <p:sldId id="366" r:id="rId125"/>
    <p:sldId id="368" r:id="rId126"/>
    <p:sldId id="369" r:id="rId127"/>
    <p:sldId id="371" r:id="rId128"/>
    <p:sldId id="372" r:id="rId129"/>
    <p:sldId id="373" r:id="rId130"/>
    <p:sldId id="394" r:id="rId131"/>
    <p:sldId id="375" r:id="rId132"/>
    <p:sldId id="374" r:id="rId133"/>
    <p:sldId id="370" r:id="rId134"/>
    <p:sldId id="377" r:id="rId135"/>
    <p:sldId id="376" r:id="rId136"/>
    <p:sldId id="395" r:id="rId137"/>
    <p:sldId id="358" r:id="rId138"/>
    <p:sldId id="378"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0"/>
    <p:restoredTop sz="77415"/>
  </p:normalViewPr>
  <p:slideViewPr>
    <p:cSldViewPr snapToGrid="0" snapToObjects="1">
      <p:cViewPr varScale="1">
        <p:scale>
          <a:sx n="91" d="100"/>
          <a:sy n="91" d="100"/>
        </p:scale>
        <p:origin x="19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and I’m a senior software engineer…and today I’m going to give an overview of F# and hopefully give you both the desire, and the tools you need to get started.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we read the contents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we invoke this function and deal with the response….</a:t>
            </a:r>
          </a:p>
          <a:p>
            <a:r>
              <a:rPr lang="en-GB" sz="1200" kern="1200" dirty="0">
                <a:solidFill>
                  <a:schemeClr val="tx1"/>
                </a:solidFill>
                <a:effectLst/>
                <a:latin typeface="+mn-lt"/>
                <a:ea typeface="+mn-ea"/>
                <a:cs typeface="+mn-cs"/>
              </a:rPr>
              <a:t>We do what we always do with Choice types….and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 but you get the idea.</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and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either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do we mean ‘Functional-First’?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said earlier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in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1 less required argument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get the customer from the collection</a:t>
            </a:r>
          </a:p>
          <a:p>
            <a:pPr lvl="1"/>
            <a:r>
              <a:rPr lang="en-GB" sz="1200" kern="1200" dirty="0">
                <a:solidFill>
                  <a:schemeClr val="tx1"/>
                </a:solidFill>
                <a:effectLst/>
                <a:latin typeface="+mn-lt"/>
                <a:ea typeface="+mn-ea"/>
                <a:cs typeface="+mn-cs"/>
              </a:rPr>
              <a:t>and another to retrieve the collection to query</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here to clean up this example and fit it all on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the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folks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err="1">
                <a:solidFill>
                  <a:schemeClr val="tx1"/>
                </a:solidFill>
                <a:effectLst/>
                <a:latin typeface="+mn-lt"/>
                <a:ea typeface="+mn-ea"/>
                <a:cs typeface="+mn-cs"/>
              </a:rPr>
              <a:t>sFirst</a:t>
            </a:r>
            <a:r>
              <a:rPr lang="en-GB" sz="1200" kern="1200" dirty="0">
                <a:solidFill>
                  <a:schemeClr val="tx1"/>
                </a:solidFill>
                <a:effectLst/>
                <a:latin typeface="+mn-lt"/>
                <a:ea typeface="+mn-ea"/>
                <a:cs typeface="+mn-cs"/>
              </a:rPr>
              <a: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Free your Mind!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I’m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4-5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and do something else, and spent the remainder of my training budget on something different. I was browsing through Manning’s catalogue, when I came across this book: “Real World Functional Programming”, co-authored by none other than Jon Skeet!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Functions as values: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I’m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Write less code, and tests, but with higher confidence</a:t>
            </a:r>
          </a:p>
          <a:p>
            <a:pPr lvl="0"/>
            <a:r>
              <a:rPr lang="en-GB" sz="1200" kern="1200" dirty="0">
                <a:solidFill>
                  <a:schemeClr val="tx1"/>
                </a:solidFill>
                <a:effectLst/>
                <a:latin typeface="+mn-lt"/>
                <a:ea typeface="+mn-ea"/>
                <a:cs typeface="+mn-cs"/>
              </a:rPr>
              <a:t>And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if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referent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off this type, each with different contact methods specified.</a:t>
            </a:r>
          </a:p>
          <a:p>
            <a:r>
              <a:rPr lang="en-GB" sz="1200" kern="1200" dirty="0">
                <a:solidFill>
                  <a:schemeClr val="tx1"/>
                </a:solidFill>
                <a:effectLst/>
                <a:latin typeface="+mn-lt"/>
                <a:ea typeface="+mn-ea"/>
                <a:cs typeface="+mn-cs"/>
              </a:rPr>
              <a:t>On our first instance, Dave, we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single God object with all three contact methods, and a flag indicating which option to use, then store Null for the other options?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 difficult if there is more than 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a string value. They must because the whole thing is an expression. 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we write the details out to our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I believe), and all the automation that manages your build and infrastructure!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You don’t need </a:t>
            </a:r>
            <a:r>
              <a:rPr lang="en-GB" sz="1200" kern="1200" dirty="0" err="1">
                <a:solidFill>
                  <a:schemeClr val="tx1"/>
                </a:solidFill>
                <a:effectLst/>
                <a:latin typeface="+mn-lt"/>
                <a:ea typeface="+mn-ea"/>
                <a:cs typeface="+mn-cs"/>
              </a:rPr>
              <a:t>github</a:t>
            </a:r>
            <a:r>
              <a:rPr lang="en-GB" sz="1200" kern="1200" dirty="0">
                <a:solidFill>
                  <a:schemeClr val="tx1"/>
                </a:solidFill>
                <a:effectLst/>
                <a:latin typeface="+mn-lt"/>
                <a:ea typeface="+mn-ea"/>
                <a:cs typeface="+mn-cs"/>
              </a:rPr>
              <a:t> Co-Pilot, the F# compiler has your back already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therefore less tests that you need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which are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that is less error prone than using Null because it illuminates the possibility of Null Reference Exceptions, while also forcing us to think about the absence of data when we come to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different approach to Errors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called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2800963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410104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p>
        </p:txBody>
      </p:sp>
    </p:spTree>
    <p:extLst>
      <p:ext uri="{BB962C8B-B14F-4D97-AF65-F5344CB8AC3E}">
        <p14:creationId xmlns:p14="http://schemas.microsoft.com/office/powerpoint/2010/main" val="265725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spTree>
    <p:extLst>
      <p:ext uri="{BB962C8B-B14F-4D97-AF65-F5344CB8AC3E}">
        <p14:creationId xmlns:p14="http://schemas.microsoft.com/office/powerpoint/2010/main" val="2764742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2"/>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2"/>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3"/>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4"/>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94362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6D2BCF65-A51C-2B46-9F64-3F46A3B479CD}"/>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88BD1099-C3AF-844D-999C-03BD6A3704C6}"/>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AF073664-F99D-4E48-9DA8-A769AAA167D0}"/>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8DDC00CD-65ED-6C4F-A36E-E3FCA02FC272}"/>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5" y="4481852"/>
            <a:ext cx="318053" cy="404950"/>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25BBC415-F87A-1C41-95E4-E546695D8E4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6" y="4481852"/>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626D5137-749A-DA4B-97C6-E1731946048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2" y="4468600"/>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857D8B0E-BF22-9847-85CA-1258F0C3407B}"/>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94836" y="4475801"/>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pic>
        <p:nvPicPr>
          <p:cNvPr id="16" name="Picture 15" descr="Text&#10;&#10;Description automatically generated">
            <a:extLst>
              <a:ext uri="{FF2B5EF4-FFF2-40B4-BE49-F238E27FC236}">
                <a16:creationId xmlns:a16="http://schemas.microsoft.com/office/drawing/2014/main" id="{627D3072-D5C3-A04A-AC4C-775C5859F123}"/>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3" y="4505519"/>
            <a:ext cx="318053" cy="404950"/>
          </a:xfrm>
          <a:prstGeom prst="rect">
            <a:avLst/>
          </a:prstGeom>
        </p:spPr>
      </p:pic>
      <p:pic>
        <p:nvPicPr>
          <p:cNvPr id="17" name="Picture 16" descr="Text&#10;&#10;Description automatically generated">
            <a:extLst>
              <a:ext uri="{FF2B5EF4-FFF2-40B4-BE49-F238E27FC236}">
                <a16:creationId xmlns:a16="http://schemas.microsoft.com/office/drawing/2014/main" id="{F270B8E7-FAB2-9B47-B8C7-3A69D89E49BC}"/>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52532" y="4504301"/>
            <a:ext cx="318053" cy="404950"/>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4B3814F8-5372-7343-9FAF-8D5D596AF2E4}"/>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4" y="4482946"/>
            <a:ext cx="318053" cy="404950"/>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pic>
        <p:nvPicPr>
          <p:cNvPr id="10" name="Picture 9" descr="Text&#10;&#10;Description automatically generated">
            <a:extLst>
              <a:ext uri="{FF2B5EF4-FFF2-40B4-BE49-F238E27FC236}">
                <a16:creationId xmlns:a16="http://schemas.microsoft.com/office/drawing/2014/main" id="{A31A7413-B99C-6B4B-AA53-F2A0C8229487}"/>
              </a:ext>
            </a:extLst>
          </p:cNvPr>
          <p:cNvPicPr>
            <a:picLocks noChangeAspect="1"/>
          </p:cNvPicPr>
          <p:nvPr/>
        </p:nvPicPr>
        <p:blipFill rotWithShape="1">
          <a:blip r:embed="rId5">
            <a:extLst>
              <a:ext uri="{28A0092B-C50C-407E-A947-70E740481C1C}">
                <a14:useLocalDpi xmlns:a14="http://schemas.microsoft.com/office/drawing/2010/main" val="0"/>
              </a:ext>
            </a:extLst>
          </a:blip>
          <a:srcRect l="63550" t="48576" r="33591" b="36543"/>
          <a:stretch/>
        </p:blipFill>
        <p:spPr>
          <a:xfrm>
            <a:off x="4148055" y="5197469"/>
            <a:ext cx="291423" cy="371045"/>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
        <p:nvSpPr>
          <p:cNvPr id="2" name="Rectangle 1">
            <a:extLst>
              <a:ext uri="{FF2B5EF4-FFF2-40B4-BE49-F238E27FC236}">
                <a16:creationId xmlns:a16="http://schemas.microsoft.com/office/drawing/2014/main" id="{DFD195C7-D211-514D-8421-F6F1EA09F101}"/>
              </a:ext>
            </a:extLst>
          </p:cNvPr>
          <p:cNvSpPr/>
          <p:nvPr/>
        </p:nvSpPr>
        <p:spPr>
          <a:xfrm>
            <a:off x="891250" y="1031966"/>
            <a:ext cx="6985653" cy="403642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83FF03D5-0EB4-0147-9A66-C7A9412C2065}"/>
              </a:ext>
            </a:extLst>
          </p:cNvPr>
          <p:cNvPicPr>
            <a:picLocks noChangeAspect="1"/>
          </p:cNvPicPr>
          <p:nvPr/>
        </p:nvPicPr>
        <p:blipFill rotWithShape="1">
          <a:blip r:embed="rId4">
            <a:extLst>
              <a:ext uri="{28A0092B-C50C-407E-A947-70E740481C1C}">
                <a14:useLocalDpi xmlns:a14="http://schemas.microsoft.com/office/drawing/2010/main" val="0"/>
              </a:ext>
            </a:extLst>
          </a:blip>
          <a:srcRect l="11219" t="13087" r="65740" b="76863"/>
          <a:stretch/>
        </p:blipFill>
        <p:spPr>
          <a:xfrm>
            <a:off x="1789610" y="1254033"/>
            <a:ext cx="1841863" cy="535578"/>
          </a:xfrm>
          <a:prstGeom prst="rect">
            <a:avLst/>
          </a:prstGeom>
        </p:spPr>
      </p:pic>
      <p:pic>
        <p:nvPicPr>
          <p:cNvPr id="12" name="Picture 11" descr="Text&#10;&#10;Description automatically generated">
            <a:extLst>
              <a:ext uri="{FF2B5EF4-FFF2-40B4-BE49-F238E27FC236}">
                <a16:creationId xmlns:a16="http://schemas.microsoft.com/office/drawing/2014/main" id="{9ED626DC-E611-D241-AD08-E3B5709A1418}"/>
              </a:ext>
            </a:extLst>
          </p:cNvPr>
          <p:cNvPicPr>
            <a:picLocks noChangeAspect="1"/>
          </p:cNvPicPr>
          <p:nvPr/>
        </p:nvPicPr>
        <p:blipFill rotWithShape="1">
          <a:blip r:embed="rId4">
            <a:extLst>
              <a:ext uri="{28A0092B-C50C-407E-A947-70E740481C1C}">
                <a14:useLocalDpi xmlns:a14="http://schemas.microsoft.com/office/drawing/2010/main" val="0"/>
              </a:ext>
            </a:extLst>
          </a:blip>
          <a:srcRect l="11238" t="55477" r="55426" b="34473"/>
          <a:stretch/>
        </p:blipFill>
        <p:spPr>
          <a:xfrm>
            <a:off x="1789610" y="3526971"/>
            <a:ext cx="2664824" cy="53557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pic>
        <p:nvPicPr>
          <p:cNvPr id="4" name="Picture 3" descr="Text&#10;&#10;Description automatically generated">
            <a:extLst>
              <a:ext uri="{FF2B5EF4-FFF2-40B4-BE49-F238E27FC236}">
                <a16:creationId xmlns:a16="http://schemas.microsoft.com/office/drawing/2014/main" id="{26BFEB2B-E4BD-1C45-A512-33B2A825AFB8}"/>
              </a:ext>
            </a:extLst>
          </p:cNvPr>
          <p:cNvPicPr>
            <a:picLocks noChangeAspect="1"/>
          </p:cNvPicPr>
          <p:nvPr/>
        </p:nvPicPr>
        <p:blipFill rotWithShape="1">
          <a:blip r:embed="rId3">
            <a:extLst>
              <a:ext uri="{28A0092B-C50C-407E-A947-70E740481C1C}">
                <a14:useLocalDpi xmlns:a14="http://schemas.microsoft.com/office/drawing/2010/main" val="0"/>
              </a:ext>
            </a:extLst>
          </a:blip>
          <a:srcRect l="76036" t="7690" r="18135" b="87239"/>
          <a:stretch/>
        </p:blipFill>
        <p:spPr>
          <a:xfrm>
            <a:off x="3530990" y="2039815"/>
            <a:ext cx="703385" cy="375878"/>
          </a:xfrm>
          <a:prstGeom prst="rect">
            <a:avLst/>
          </a:prstGeom>
        </p:spPr>
      </p:pic>
      <p:pic>
        <p:nvPicPr>
          <p:cNvPr id="5" name="Picture 4" descr="Text&#10;&#10;Description automatically generated">
            <a:extLst>
              <a:ext uri="{FF2B5EF4-FFF2-40B4-BE49-F238E27FC236}">
                <a16:creationId xmlns:a16="http://schemas.microsoft.com/office/drawing/2014/main" id="{29A2F18F-20D9-6A47-BB9A-FABDCC066092}"/>
              </a:ext>
            </a:extLst>
          </p:cNvPr>
          <p:cNvPicPr>
            <a:picLocks noChangeAspect="1"/>
          </p:cNvPicPr>
          <p:nvPr/>
        </p:nvPicPr>
        <p:blipFill rotWithShape="1">
          <a:blip r:embed="rId3">
            <a:extLst>
              <a:ext uri="{28A0092B-C50C-407E-A947-70E740481C1C}">
                <a14:useLocalDpi xmlns:a14="http://schemas.microsoft.com/office/drawing/2010/main" val="0"/>
              </a:ext>
            </a:extLst>
          </a:blip>
          <a:srcRect l="64573" t="33639" r="3323" b="58526"/>
          <a:stretch/>
        </p:blipFill>
        <p:spPr>
          <a:xfrm>
            <a:off x="4234375" y="2053883"/>
            <a:ext cx="3874378" cy="580726"/>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pic>
        <p:nvPicPr>
          <p:cNvPr id="3" name="Picture 2">
            <a:extLst>
              <a:ext uri="{FF2B5EF4-FFF2-40B4-BE49-F238E27FC236}">
                <a16:creationId xmlns:a16="http://schemas.microsoft.com/office/drawing/2014/main" id="{6304C978-2765-9C4C-8947-5D26CBF6FC0F}"/>
              </a:ext>
            </a:extLst>
          </p:cNvPr>
          <p:cNvPicPr>
            <a:picLocks noChangeAspect="1"/>
          </p:cNvPicPr>
          <p:nvPr/>
        </p:nvPicPr>
        <p:blipFill rotWithShape="1">
          <a:blip r:embed="rId5"/>
          <a:srcRect l="2033" t="34136"/>
          <a:stretch/>
        </p:blipFill>
        <p:spPr>
          <a:xfrm>
            <a:off x="300445" y="1450780"/>
            <a:ext cx="6100648" cy="351999"/>
          </a:xfrm>
          <a:prstGeom prst="rect">
            <a:avLst/>
          </a:prstGeom>
        </p:spPr>
      </p:pic>
      <p:pic>
        <p:nvPicPr>
          <p:cNvPr id="5" name="Picture 4">
            <a:extLst>
              <a:ext uri="{FF2B5EF4-FFF2-40B4-BE49-F238E27FC236}">
                <a16:creationId xmlns:a16="http://schemas.microsoft.com/office/drawing/2014/main" id="{A0017BFE-7F07-8F4F-A8C6-E005E26ECF5B}"/>
              </a:ext>
            </a:extLst>
          </p:cNvPr>
          <p:cNvPicPr>
            <a:picLocks noChangeAspect="1"/>
          </p:cNvPicPr>
          <p:nvPr/>
        </p:nvPicPr>
        <p:blipFill>
          <a:blip r:embed="rId6"/>
          <a:stretch>
            <a:fillRect/>
          </a:stretch>
        </p:blipFill>
        <p:spPr>
          <a:xfrm>
            <a:off x="4734586" y="4172234"/>
            <a:ext cx="3030780" cy="402526"/>
          </a:xfrm>
          <a:prstGeom prst="rect">
            <a:avLst/>
          </a:prstGeom>
        </p:spPr>
      </p:pic>
      <p:pic>
        <p:nvPicPr>
          <p:cNvPr id="11" name="Picture 10" descr="Text&#10;&#10;Description automatically generated">
            <a:extLst>
              <a:ext uri="{FF2B5EF4-FFF2-40B4-BE49-F238E27FC236}">
                <a16:creationId xmlns:a16="http://schemas.microsoft.com/office/drawing/2014/main" id="{710EB3E0-E98D-F740-A33A-3A2923C33AEE}"/>
              </a:ext>
            </a:extLst>
          </p:cNvPr>
          <p:cNvPicPr>
            <a:picLocks noChangeAspect="1"/>
          </p:cNvPicPr>
          <p:nvPr/>
        </p:nvPicPr>
        <p:blipFill rotWithShape="1">
          <a:blip r:embed="rId7">
            <a:extLst>
              <a:ext uri="{28A0092B-C50C-407E-A947-70E740481C1C}">
                <a14:useLocalDpi xmlns:a14="http://schemas.microsoft.com/office/drawing/2010/main" val="0"/>
              </a:ext>
            </a:extLst>
          </a:blip>
          <a:srcRect l="64573" t="33639" r="3323" b="58526"/>
          <a:stretch/>
        </p:blipFill>
        <p:spPr>
          <a:xfrm>
            <a:off x="7765366" y="4049263"/>
            <a:ext cx="2419643" cy="58072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6494474" cy="369332"/>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“In general, if you can model the different ways that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then error handling code is no longer treated as something you must deal with in addition to regular program flow. It is simply a part of normal program flow, and not considered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0" y="1030053"/>
            <a:ext cx="12266424" cy="4132790"/>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7902</TotalTime>
  <Words>11373</Words>
  <Application>Microsoft Macintosh PowerPoint</Application>
  <PresentationFormat>Widescreen</PresentationFormat>
  <Paragraphs>1226</Paragraphs>
  <Slides>138</Slides>
  <Notes>137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496</cp:revision>
  <dcterms:created xsi:type="dcterms:W3CDTF">2021-10-12T19:07:20Z</dcterms:created>
  <dcterms:modified xsi:type="dcterms:W3CDTF">2021-10-20T09:12:32Z</dcterms:modified>
</cp:coreProperties>
</file>